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2"/>
  </p:notesMasterIdLst>
  <p:sldIdLst>
    <p:sldId id="256" r:id="rId2"/>
    <p:sldId id="274" r:id="rId3"/>
    <p:sldId id="300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7" r:id="rId16"/>
    <p:sldId id="294" r:id="rId17"/>
    <p:sldId id="299" r:id="rId18"/>
    <p:sldId id="277" r:id="rId19"/>
    <p:sldId id="292" r:id="rId20"/>
    <p:sldId id="272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60"/>
  </p:normalViewPr>
  <p:slideViewPr>
    <p:cSldViewPr>
      <p:cViewPr varScale="1">
        <p:scale>
          <a:sx n="79" d="100"/>
          <a:sy n="79" d="100"/>
        </p:scale>
        <p:origin x="157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BDE739E-C86B-475D-8D27-B9031868EA8A}" type="datetimeFigureOut">
              <a:rPr lang="ru-RU"/>
              <a:pPr>
                <a:defRPr/>
              </a:pPr>
              <a:t>29.05.2026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35438C7-0670-454E-91C7-027421B655D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927A01F-6BD9-4969-BFBF-04457F49D48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83B06-3D1D-45B3-ADB8-19894FC33E8F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538FC-1B76-492B-8DBB-D55B9FE97B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1E230-D1F5-4B7A-9D2B-737182F1CB2C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653DC-D0B4-454E-A669-CB24F82150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78625-D39D-42CF-B1A1-8B356028DFDE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FC785-1C99-44C6-8019-0CECB67830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921A2-40AF-4E92-979C-3DC5D98F7E36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39F95-C3DA-492E-A769-211EEAD576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BE879-3D81-4139-BBD7-60963230087A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ED81A-0364-41F0-B3EA-AA4C56936A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12F65-A75C-4CA7-8EBB-BF5E23080FA3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6BFDF-F801-4D76-A27D-0296AAC868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8250C-61F1-48CB-9B21-F28E2FCAA1E5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8E452-932D-40BF-A17C-FC6BF88689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9E210-0F23-4047-A511-97448D25F4D9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5EAB7-5614-4E1D-B701-B15B33BEC6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2DD56-F043-42F1-A2EB-B3F9EE573449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38556-942A-44AB-A6AD-C72A0C532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CC6AF-89C1-4539-88DE-4A91A35BCEF7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638C8-4A1E-421A-8A0B-46E3B3BCBE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E921D-7FA2-4294-8D13-743F5EF4740F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CE624-2D7C-4297-A83C-A705C7530C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811F3F8-4129-408B-B5F8-F90220F09BEB}" type="datetimeFigureOut">
              <a:rPr lang="en-US"/>
              <a:pPr>
                <a:defRPr/>
              </a:pPr>
              <a:t>5/29/2026</a:t>
            </a:fld>
            <a:endParaRPr lang="en-US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E45C976-B3A3-4EA8-9671-D2932B692B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3" r:id="rId4"/>
    <p:sldLayoutId id="2147483789" r:id="rId5"/>
    <p:sldLayoutId id="2147483784" r:id="rId6"/>
    <p:sldLayoutId id="2147483790" r:id="rId7"/>
    <p:sldLayoutId id="2147483791" r:id="rId8"/>
    <p:sldLayoutId id="2147483792" r:id="rId9"/>
    <p:sldLayoutId id="2147483785" r:id="rId10"/>
    <p:sldLayoutId id="2147483793" r:id="rId11"/>
  </p:sldLayoutIdLst>
  <p:transition>
    <p:wip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bezopasnost-detej.ru/images/2013/108-1-bezopasnost-letom-kartinki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hyperlink" Target="http://azbez.com/sites/azbez.com/files/images/005_kopiya1.preview.jp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azbez.com/sites/azbez.com/files/images/006_kopiya_2.preview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azbez.com/sites/azbez.com/files/images/007_kopiya.preview.jpg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crr392.com/DOC/0008-005-Osnovnye-pravila-bezopasnogo-povedenija-n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azbez.com/sites/azbez.com/files/images/003_5.preview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bezopasnost-detej.ru/images/2013/131-1-bezopasnost-na-vode-dlya-doshkolnikov.jpg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1\Documents\ЛММ\БЕЗОПАСНОСТЬ\исх. безопасность на воде\проект слайды\Рисунок1.jpg"/>
          <p:cNvPicPr>
            <a:picLocks noChangeAspect="1" noChangeArrowheads="1"/>
          </p:cNvPicPr>
          <p:nvPr/>
        </p:nvPicPr>
        <p:blipFill>
          <a:blip r:embed="rId3"/>
          <a:srcRect t="31056" b="15704"/>
          <a:stretch>
            <a:fillRect/>
          </a:stretch>
        </p:blipFill>
        <p:spPr bwMode="auto">
          <a:xfrm>
            <a:off x="228600" y="533400"/>
            <a:ext cx="8686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0" y="4953000"/>
            <a:ext cx="91440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dirty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                                                                                 </a:t>
            </a:r>
            <a:endParaRPr lang="ru-RU" i="1" dirty="0" smtClean="0">
              <a:solidFill>
                <a:srgbClr val="C00000"/>
              </a:solidFill>
              <a:latin typeface="Georgia" pitchFamily="18" charset="0"/>
              <a:cs typeface="Times New Roman" pitchFamily="18" charset="0"/>
            </a:endParaRPr>
          </a:p>
          <a:p>
            <a:r>
              <a:rPr lang="ru-RU" i="1" dirty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                                                                                 </a:t>
            </a:r>
            <a:r>
              <a:rPr lang="ru-RU" sz="2800" b="1" i="1" dirty="0" smtClean="0">
                <a:solidFill>
                  <a:srgbClr val="C00000"/>
                </a:solidFill>
                <a:latin typeface="Georgia" pitchFamily="18" charset="0"/>
                <a:cs typeface="Times New Roman" pitchFamily="18" charset="0"/>
              </a:rPr>
              <a:t> </a:t>
            </a:r>
            <a:endParaRPr lang="ru-RU" sz="2800" b="1" i="1" dirty="0">
              <a:solidFill>
                <a:srgbClr val="C00000"/>
              </a:solidFill>
              <a:latin typeface="Georgia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rgbClr val="002060"/>
              </a:solidFill>
              <a:latin typeface="Georgia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rgbClr val="C00000"/>
              </a:solidFill>
              <a:latin typeface="Georg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1\Documents\ЛММ\БЕЗОПАСНОСТЬ\исх. безопасность на воде\проект слайды\Рисунок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0"/>
            <a:ext cx="8382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0" y="2743200"/>
            <a:ext cx="9144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buFont typeface="Arial" charset="0"/>
              <a:buChar char="•"/>
            </a:pPr>
            <a:r>
              <a:rPr lang="ru-RU" sz="3200" b="1">
                <a:solidFill>
                  <a:srgbClr val="7030A0"/>
                </a:solidFill>
                <a:latin typeface="Monotype Corsiva" pitchFamily="66" charset="0"/>
              </a:rPr>
              <a:t>Купайтесь только в отведенных для этого местах</a:t>
            </a:r>
            <a:endParaRPr lang="ru-RU" sz="2000" b="1">
              <a:latin typeface="Times New Roman" pitchFamily="18" charset="0"/>
            </a:endParaRPr>
          </a:p>
          <a:p>
            <a:pPr algn="ctr" eaLnBrk="0" hangingPunct="0"/>
            <a:endParaRPr lang="ru-RU" sz="3200"/>
          </a:p>
        </p:txBody>
      </p:sp>
      <p:pic>
        <p:nvPicPr>
          <p:cNvPr id="17411" name="Рисунок 69" descr="Картинка о безопасности летом">
            <a:hlinkClick r:id="rId2" tooltip="&quot;&quot;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533400"/>
            <a:ext cx="314325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33400" y="3200400"/>
            <a:ext cx="86106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200" b="1">
                <a:solidFill>
                  <a:srgbClr val="7030A0"/>
                </a:solidFill>
                <a:cs typeface="Times New Roman" pitchFamily="18" charset="0"/>
              </a:rPr>
              <a:t>•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Не переохлаждайтесь и не перегревайтесь.</a:t>
            </a:r>
            <a:endParaRPr lang="ru-RU" sz="2400"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7030A0"/>
                </a:solidFill>
                <a:cs typeface="Times New Roman" pitchFamily="18" charset="0"/>
              </a:rPr>
              <a:t>•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После приема пищи сделайте перерыв 1,5-2 часа.</a:t>
            </a:r>
            <a:endParaRPr lang="ru-RU" sz="2400"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7030A0"/>
                </a:solidFill>
                <a:cs typeface="Times New Roman" pitchFamily="18" charset="0"/>
              </a:rPr>
              <a:t>•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Не купайтесь при температуре воды ниже 18 градусов, в воздуха ниже 22 градусов.</a:t>
            </a:r>
            <a:endParaRPr lang="ru-RU" sz="2400"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7030A0"/>
                </a:solidFill>
                <a:cs typeface="Times New Roman" pitchFamily="18" charset="0"/>
              </a:rPr>
              <a:t> </a:t>
            </a:r>
            <a:endParaRPr lang="ru-RU" sz="2400">
              <a:cs typeface="Times New Roman" pitchFamily="18" charset="0"/>
            </a:endParaRPr>
          </a:p>
          <a:p>
            <a:pPr eaLnBrk="0" hangingPunct="0"/>
            <a:endParaRPr lang="ru-RU" sz="3600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33400" y="4953000"/>
            <a:ext cx="89154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ru-RU">
              <a:cs typeface="Times New Roman" pitchFamily="18" charset="0"/>
            </a:endParaRPr>
          </a:p>
          <a:p>
            <a:pPr eaLnBrk="0" hangingPunct="0"/>
            <a:r>
              <a:rPr lang="ru-RU" sz="3200" b="1">
                <a:solidFill>
                  <a:srgbClr val="7030A0"/>
                </a:solidFill>
                <a:cs typeface="Times New Roman" pitchFamily="18" charset="0"/>
              </a:rPr>
              <a:t>•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Не находитесь длительное время под палящими лучами солнца</a:t>
            </a:r>
            <a:r>
              <a:rPr lang="ru-RU" sz="24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.</a:t>
            </a:r>
            <a:endParaRPr lang="ru-RU" sz="2800"/>
          </a:p>
        </p:txBody>
      </p:sp>
      <p:pic>
        <p:nvPicPr>
          <p:cNvPr id="17414" name="Рисунок 38" descr="http://azbez.com/sites/azbez.com/files/images/005_kopiya1.300x300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533400"/>
            <a:ext cx="2971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pic>
        <p:nvPicPr>
          <p:cNvPr id="3" name="Рисунок 2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762000"/>
            <a:ext cx="4114800" cy="4876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762000" y="741363"/>
            <a:ext cx="8382000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На высоком берегу,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Дети не играйте!</a:t>
            </a:r>
            <a:r>
              <a:rPr lang="ru-RU" sz="3600"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Из-под ног уйти земля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Может, так и знайте!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с обрыва прямо вниз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 воду полетите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останется кричать: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«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Люди, помогите!!!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»</a:t>
            </a:r>
            <a:endParaRPr lang="ru-RU" sz="400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304800" y="1154113"/>
            <a:ext cx="88392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Когда вокруг грохочет гром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молния сверкает,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Не лезь в открытый водоём!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Ведь всякое бывает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И если ты в грозу попал,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Не плавай, не купайся</a:t>
            </a:r>
            <a:r>
              <a:rPr lang="ru-RU" sz="3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Лишь только дождик застучал,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На берег выбирайся! 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3" name="Рисунок 2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600200"/>
            <a:ext cx="3429000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pic>
        <p:nvPicPr>
          <p:cNvPr id="3" name="Рисунок 2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4876800" cy="4953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457200" y="-85725"/>
            <a:ext cx="830580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большим, и детям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Хочется сказать: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В незнакомом месте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Вам нельзя нырять!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очень мелкой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Речка оказаться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endParaRPr lang="ru-RU" sz="3600" b="1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       А в песок опасно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Головой втыкаться!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Сучья, камни, стёкла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Спрятались на дне 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Их заметить сложно</a:t>
            </a:r>
            <a:endParaRPr lang="ru-RU" sz="2800">
              <a:cs typeface="Times New Roman" pitchFamily="18" charset="0"/>
            </a:endParaRPr>
          </a:p>
          <a:p>
            <a:pPr algn="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 водной глубине</a:t>
            </a:r>
            <a:endParaRPr lang="ru-RU" sz="400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04800" y="190500"/>
            <a:ext cx="8534400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44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Если развлекаться будешь на воде, </a:t>
            </a:r>
            <a:endParaRPr lang="ru-RU" sz="3600">
              <a:cs typeface="Times New Roman" pitchFamily="18" charset="0"/>
            </a:endParaRPr>
          </a:p>
          <a:p>
            <a:pPr algn="ctr" eaLnBrk="0" hangingPunct="0"/>
            <a:r>
              <a:rPr lang="ru-RU" sz="44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Проследи, чтоб шутка не вела к беде</a:t>
            </a:r>
            <a:r>
              <a:rPr lang="ru-RU" sz="4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44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3600">
              <a:cs typeface="Times New Roman" pitchFamily="18" charset="0"/>
            </a:endParaRPr>
          </a:p>
          <a:p>
            <a:pPr algn="ctr" eaLnBrk="0" hangingPunct="0"/>
            <a:endParaRPr lang="ru-RU" sz="4800">
              <a:latin typeface="Calibri" pitchFamily="34" charset="0"/>
            </a:endParaRPr>
          </a:p>
        </p:txBody>
      </p:sp>
      <p:pic>
        <p:nvPicPr>
          <p:cNvPr id="3" name="Рисунок 2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581" y="2057400"/>
            <a:ext cx="2843419" cy="33634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228600" y="1935163"/>
            <a:ext cx="8610600" cy="45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Не топи другого 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может оказаться, </a:t>
            </a:r>
            <a:endParaRPr lang="ru-RU" sz="2800">
              <a:cs typeface="Times New Roman" pitchFamily="18" charset="0"/>
            </a:endParaRPr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Что воды случится другу наглотаться, </a:t>
            </a:r>
            <a:endParaRPr lang="ru-RU" sz="2800">
              <a:cs typeface="Times New Roman" pitchFamily="18" charset="0"/>
            </a:endParaRPr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Он запаникует, вырываться станет 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endParaRPr lang="ru-RU" sz="2800">
              <a:cs typeface="Times New Roman" pitchFamily="18" charset="0"/>
            </a:endParaRPr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тебя с собою под воду затянет! </a:t>
            </a:r>
          </a:p>
          <a:p>
            <a:pPr eaLnBrk="0" hangingPunct="0"/>
            <a:endParaRPr lang="ru-RU" sz="3200">
              <a:cs typeface="Times New Roman" pitchFamily="18" charset="0"/>
            </a:endParaRPr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игра такая грустно завершится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2800">
              <a:cs typeface="Times New Roman" pitchFamily="18" charset="0"/>
            </a:endParaRPr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Мы вам не желаем в речке утопиться! </a:t>
            </a:r>
            <a:endParaRPr lang="ru-RU" sz="2800">
              <a:cs typeface="Times New Roman" pitchFamily="18" charset="0"/>
            </a:endParaRPr>
          </a:p>
          <a:p>
            <a:pPr eaLnBrk="0" hangingPunct="0"/>
            <a:endParaRPr lang="ru-RU" sz="400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219200" y="0"/>
            <a:ext cx="7924800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ru-RU" sz="40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Катятся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волны от лодок с судами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endParaRPr lang="ru-RU" sz="3600"/>
          </a:p>
          <a:p>
            <a:pPr algn="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sz="4000">
              <a:latin typeface="Calibri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-492125"/>
            <a:ext cx="8763000" cy="698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endParaRPr lang="ru-RU" sz="3200" b="1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r" eaLnBrk="0" hangingPunct="0"/>
            <a:endParaRPr lang="ru-RU" sz="3200" b="1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водой с головою накрыть,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дыхание перехватить</a:t>
            </a:r>
            <a:r>
              <a:rPr lang="ru-RU" sz="32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endParaRPr lang="ru-RU" sz="2400">
              <a:cs typeface="Times New Roman" pitchFamily="18" charset="0"/>
            </a:endParaRPr>
          </a:p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Спорить не стоит с такими волнами!</a:t>
            </a:r>
            <a:endParaRPr lang="ru-RU" sz="2400">
              <a:cs typeface="Times New Roman" pitchFamily="18" charset="0"/>
            </a:endParaRPr>
          </a:p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Ты по возможности их избегай,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Близко к корабликам не подплывай:</a:t>
            </a:r>
            <a:endParaRPr lang="ru-RU" sz="2400">
              <a:cs typeface="Times New Roman" pitchFamily="18" charset="0"/>
            </a:endParaRPr>
          </a:p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Сверху  пловца</a:t>
            </a:r>
          </a:p>
          <a:p>
            <a:pPr algn="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разглядеть очень сложно,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Затормозить на воде невозможно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Будет печальным финал, вероятно: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Вряд ли ты сможешь вернуться обратно</a:t>
            </a:r>
            <a:r>
              <a:rPr lang="ru-RU" sz="240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2400">
                <a:cs typeface="Times New Roman" pitchFamily="18" charset="0"/>
              </a:rPr>
              <a:t> </a:t>
            </a:r>
            <a:endParaRPr lang="ru-RU" sz="3600">
              <a:latin typeface="Calibri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590800" y="47625"/>
            <a:ext cx="6553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Спорить не стоит с такими волнами!</a:t>
            </a:r>
            <a:endParaRPr lang="ru-RU" sz="3600">
              <a:latin typeface="Calibri" pitchFamily="34" charset="0"/>
            </a:endParaRPr>
          </a:p>
        </p:txBody>
      </p:sp>
      <p:pic>
        <p:nvPicPr>
          <p:cNvPr id="141317" name="Рисунок 3" descr="На волнах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0"/>
            <a:ext cx="31242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1295400"/>
            <a:ext cx="5181600" cy="3886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5" name="Rectangle 1"/>
          <p:cNvSpPr>
            <a:spLocks noChangeArrowheads="1"/>
          </p:cNvSpPr>
          <p:nvPr/>
        </p:nvSpPr>
        <p:spPr bwMode="auto">
          <a:xfrm>
            <a:off x="457200" y="1128713"/>
            <a:ext cx="8458200" cy="45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Пляж буйками окружён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От судов, коряг и волн. 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Значит, можно здесь купаться, 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Ничего не опасаться. 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Веселитесь, как хотите, 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Но, пожалуйста, учтите: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Чтобы жизнь не потерять </a:t>
            </a:r>
            <a:r>
              <a:rPr lang="ru-RU" sz="3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–</a:t>
            </a:r>
            <a:endParaRPr lang="ru-RU" sz="1200"/>
          </a:p>
          <a:p>
            <a:pPr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За буйки не заплывать!</a:t>
            </a:r>
            <a:r>
              <a:rPr lang="ru-RU" sz="36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ru-RU" sz="400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 descr="C:\Users\1\Documents\ЛММ\БЕЗОПАСНОСТЬ\исх. безопасность на воде\проект слайды\Рисунок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4876800"/>
            <a:ext cx="22002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2" descr="C:\Users\1\Documents\ЛММ\БЕЗОПАСНОСТЬ\исх. безопасность на воде\проект слайды\Рисунок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4876800"/>
            <a:ext cx="2895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1"/>
          <p:cNvSpPr>
            <a:spLocks noChangeArrowheads="1"/>
          </p:cNvSpPr>
          <p:nvPr/>
        </p:nvSpPr>
        <p:spPr bwMode="auto">
          <a:xfrm>
            <a:off x="0" y="368300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Не надо безобразничать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И делать дырки в круге;</a:t>
            </a:r>
            <a:b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Не стоит жизнью рисковать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Ни другу, ни подруге.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Но если ты, но если ты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Шалун и злой проказник 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Недалеко и до беды:</a:t>
            </a:r>
            <a:b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Дырявый круг опасен.</a:t>
            </a:r>
            <a:endParaRPr lang="ru-RU" sz="40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0" y="1924050"/>
            <a:ext cx="9144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Около сточной трубы не купайтесь</a:t>
            </a:r>
            <a:endParaRPr lang="ru-RU" sz="2800">
              <a:cs typeface="Times New Roman" pitchFamily="18" charset="0"/>
            </a:endParaRP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вас прямо в трубу затянуть</a:t>
            </a:r>
            <a:endParaRPr lang="ru-RU" sz="2800">
              <a:cs typeface="Times New Roman" pitchFamily="18" charset="0"/>
            </a:endParaRP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не получиться, как не старайтесь</a:t>
            </a:r>
            <a:endParaRPr lang="ru-RU" sz="2800">
              <a:cs typeface="Times New Roman" pitchFamily="18" charset="0"/>
            </a:endParaRP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Вынырнуть вверх, чтобы воздух вдохнуть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endParaRPr lang="ru-RU" sz="2800">
              <a:cs typeface="Times New Roman" pitchFamily="18" charset="0"/>
            </a:endParaRP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Очень опасно, запомните братцы!</a:t>
            </a:r>
            <a:endParaRPr lang="ru-RU" sz="3600" b="1">
              <a:solidFill>
                <a:srgbClr val="7030A0"/>
              </a:solidFill>
              <a:latin typeface="Monotype Corsiva" pitchFamily="66" charset="0"/>
            </a:endParaRP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</a:rPr>
              <a:t>Рядом со сточной трубой развлекаться!</a:t>
            </a:r>
            <a:r>
              <a:rPr lang="ru-RU" sz="1200"/>
              <a:t> 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4" name="Рисунок 3" descr="C:\Users\1\Documents\ЛММ\БЕЗОПАСНОСТЬ\исх. безопасность на воде\проект слайды\Рисунок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0"/>
            <a:ext cx="3336401" cy="2162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1\Documents\ЛММ\БЕЗОПАСНОСТЬ\исх. безопасность на воде\проект слайды\Рисунок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5181600"/>
            <a:ext cx="2151656" cy="14232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5411" name="Рисунок 45" descr="http://azbez.com/sites/azbez.com/files/images/007_kopiya.300x30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0"/>
            <a:ext cx="560025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0" y="2533650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На самодельном плоту по воде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Едут мальчишки вдогонку мечте.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Трое матросов, один капитан</a:t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Мчатся на поиски сказочных стран</a:t>
            </a:r>
            <a:r>
              <a:rPr lang="ru-RU" sz="32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Только разъехались брёвна в плоту </a:t>
            </a:r>
            <a:r>
              <a:rPr lang="ru-RU" sz="32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не догнали мальчишки мечту</a:t>
            </a:r>
            <a:r>
              <a:rPr lang="ru-RU" sz="32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/>
            </a:r>
            <a:br>
              <a:rPr lang="ru-RU" sz="32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Очень опасно с рекою шутить</a:t>
            </a:r>
            <a:br>
              <a:rPr lang="ru-RU" sz="32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2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И на плоту за мечтою поплыть.</a:t>
            </a:r>
            <a:endParaRPr lang="ru-RU" sz="360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0" y="109538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Весело качаться детям на волнах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На цветных матрасах, надувных кругах. 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Только непременно вы должны узнать: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Далеко не надо в воду заплывать! 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прохудиться круг или матрас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Кто спасти успеет из пучины вас? </a:t>
            </a:r>
            <a:endParaRPr lang="ru-RU" sz="1200"/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перевернуться на волнах легко</a:t>
            </a:r>
            <a:r>
              <a:rPr lang="ru-RU" sz="36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algn="ctr" eaLnBrk="0" hangingPunct="0"/>
            <a:r>
              <a:rPr lang="ru-RU" sz="36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Так что не советуем плавать далеко! 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146434" name="Picture 2" descr="Презентации правила поведения на воде - скачать решебник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0" y="4378036"/>
            <a:ext cx="3962400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0" y="-55563"/>
            <a:ext cx="9144000" cy="354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Если вы в лодке поплыть захотите, 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То обязательно, дети, учтите: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Можно кататься весь день, до заката, 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Только раскачивать лодку не надо, 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И за красивым цветком не тянуться </a:t>
            </a:r>
            <a:r>
              <a:rPr lang="ru-RU" sz="28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Может судёнышко перевернуться</a:t>
            </a:r>
            <a:r>
              <a:rPr lang="ru-RU" sz="28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Всплыть не сумеешь </a:t>
            </a:r>
            <a:r>
              <a:rPr lang="ru-RU" sz="2800" b="1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2800" b="1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тогда быть беде! </a:t>
            </a:r>
            <a:endParaRPr lang="ru-RU" sz="1000"/>
          </a:p>
          <a:p>
            <a:pPr algn="ctr" eaLnBrk="0" hangingPunct="0"/>
            <a:r>
              <a:rPr lang="ru-RU" sz="2800" b="1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Будь осторожен всегда на воде! </a:t>
            </a:r>
            <a:endParaRPr lang="ru-RU" sz="3200">
              <a:latin typeface="Calibri" pitchFamily="34" charset="0"/>
            </a:endParaRPr>
          </a:p>
        </p:txBody>
      </p:sp>
      <p:pic>
        <p:nvPicPr>
          <p:cNvPr id="147458" name="Рисунок 4" descr="Крен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361436"/>
            <a:ext cx="5638800" cy="32329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80475" y="1143000"/>
            <a:ext cx="8686800" cy="2057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/>
              <a:t>Инструкция по оказанию первой медицинской помощи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4306888"/>
            <a:ext cx="2087563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4306888"/>
            <a:ext cx="2303463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228600" y="-42863"/>
            <a:ext cx="8686800" cy="689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26960" bIns="0" anchor="ctr">
            <a:spAutoFit/>
          </a:bodyPr>
          <a:lstStyle/>
          <a:p>
            <a:pPr eaLnBrk="0" hangingPunct="0"/>
            <a:r>
              <a:rPr lang="ru-RU" sz="2200" b="1">
                <a:solidFill>
                  <a:srgbClr val="4F81BD"/>
                </a:solidFill>
              </a:rPr>
              <a:t>Спасение утопающего</a:t>
            </a:r>
            <a:endParaRPr lang="ru-RU" sz="2200" b="1">
              <a:solidFill>
                <a:srgbClr val="4F81BD"/>
              </a:solidFill>
              <a:latin typeface="Cambria" pitchFamily="18" charset="0"/>
            </a:endParaRPr>
          </a:p>
          <a:p>
            <a:pPr eaLnBrk="0" hangingPunct="0"/>
            <a:r>
              <a:rPr lang="ru-RU" sz="2200" b="1">
                <a:cs typeface="Times New Roman" pitchFamily="18" charset="0"/>
              </a:rPr>
              <a:t> Спасти утопающего непросто даже взрослому.</a:t>
            </a:r>
            <a:br>
              <a:rPr lang="ru-RU" sz="2200" b="1">
                <a:cs typeface="Times New Roman" pitchFamily="18" charset="0"/>
              </a:rPr>
            </a:br>
            <a:r>
              <a:rPr lang="ru-RU" sz="2200" b="1">
                <a:cs typeface="Times New Roman" pitchFamily="18" charset="0"/>
              </a:rPr>
              <a:t>• 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Не стоит </a:t>
            </a:r>
            <a:r>
              <a:rPr lang="ru-RU" sz="2200" b="1">
                <a:cs typeface="Times New Roman" pitchFamily="18" charset="0"/>
              </a:rPr>
              <a:t>сломя голову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бросаться в воду..</a:t>
            </a:r>
            <a:r>
              <a:rPr lang="ru-RU" sz="2200" b="1">
                <a:cs typeface="Times New Roman" pitchFamily="18" charset="0"/>
              </a:rPr>
              <a:t/>
            </a:r>
            <a:br>
              <a:rPr lang="ru-RU" sz="2200" b="1">
                <a:cs typeface="Times New Roman" pitchFamily="18" charset="0"/>
              </a:rPr>
            </a:br>
            <a:r>
              <a:rPr lang="ru-RU" sz="2200" b="1">
                <a:cs typeface="Times New Roman" pitchFamily="18" charset="0"/>
              </a:rPr>
              <a:t>• Первое, что вы должны сделать, увидев тонущего человека, —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привлечь внимание </a:t>
            </a:r>
            <a:r>
              <a:rPr lang="ru-RU" sz="2200" b="1">
                <a:cs typeface="Times New Roman" pitchFamily="18" charset="0"/>
              </a:rPr>
              <a:t>окружающих криком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«Человек тонет!».</a:t>
            </a:r>
            <a:r>
              <a:rPr lang="ru-RU" sz="2200" b="1">
                <a:cs typeface="Times New Roman" pitchFamily="18" charset="0"/>
              </a:rPr>
              <a:t/>
            </a:r>
            <a:br>
              <a:rPr lang="ru-RU" sz="2200" b="1">
                <a:cs typeface="Times New Roman" pitchFamily="18" charset="0"/>
              </a:rPr>
            </a:br>
            <a:r>
              <a:rPr lang="ru-RU" sz="2200" b="1">
                <a:cs typeface="Times New Roman" pitchFamily="18" charset="0"/>
              </a:rPr>
              <a:t>• Затем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посмотрите, нет ли рядом спасательного средства. </a:t>
            </a:r>
            <a:r>
              <a:rPr lang="ru-RU" sz="2200" b="1">
                <a:cs typeface="Times New Roman" pitchFamily="18" charset="0"/>
              </a:rPr>
              <a:t>Им может стать все, что плавает на воде и что вы можете добросить до тонущего: спасательный круг, резиновая камера и др.</a:t>
            </a:r>
          </a:p>
          <a:p>
            <a:pPr eaLnBrk="0" hangingPunct="0"/>
            <a:r>
              <a:rPr lang="ru-RU" sz="2200" b="1">
                <a:cs typeface="Times New Roman" pitchFamily="18" charset="0"/>
              </a:rPr>
              <a:t>•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 Попробуйте</a:t>
            </a:r>
            <a:r>
              <a:rPr lang="ru-RU" sz="2200" b="1">
                <a:cs typeface="Times New Roman" pitchFamily="18" charset="0"/>
              </a:rPr>
              <a:t>, если это возможно,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дотянуться до тонущего </a:t>
            </a:r>
            <a:r>
              <a:rPr lang="ru-RU" sz="2200" b="1">
                <a:cs typeface="Times New Roman" pitchFamily="18" charset="0"/>
              </a:rPr>
              <a:t>рукой, палкой, толстой веткой или бросьте ему веревку.</a:t>
            </a:r>
            <a:br>
              <a:rPr lang="ru-RU" sz="2200" b="1">
                <a:cs typeface="Times New Roman" pitchFamily="18" charset="0"/>
              </a:rPr>
            </a:br>
            <a:r>
              <a:rPr lang="ru-RU" sz="2200" b="1">
                <a:cs typeface="Times New Roman" pitchFamily="18" charset="0"/>
              </a:rPr>
              <a:t>• Если рядом никого нет, можно попытаться спасти утопающего,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подплыв к нему сзади </a:t>
            </a:r>
            <a:r>
              <a:rPr lang="ru-RU" sz="2200" b="1">
                <a:cs typeface="Times New Roman" pitchFamily="18" charset="0"/>
              </a:rPr>
              <a:t>и схватив за волосы, после чего вернуться с ним на безопасную глубину. Но это возможно только в самом крайнем случае и </a:t>
            </a:r>
            <a:r>
              <a:rPr lang="ru-RU" sz="2200" b="1">
                <a:solidFill>
                  <a:srgbClr val="FF0000"/>
                </a:solidFill>
                <a:cs typeface="Times New Roman" pitchFamily="18" charset="0"/>
              </a:rPr>
              <a:t>если вы очень хорошо плаваете</a:t>
            </a:r>
            <a:r>
              <a:rPr lang="ru-RU" sz="2200" b="1">
                <a:cs typeface="Times New Roman" pitchFamily="18" charset="0"/>
              </a:rPr>
              <a:t>.</a:t>
            </a:r>
          </a:p>
          <a:p>
            <a:pPr eaLnBrk="0" hangingPunct="0"/>
            <a:endParaRPr lang="ru-RU" sz="2200" b="1">
              <a:cs typeface="Times New Roman" pitchFamily="18" charset="0"/>
            </a:endParaRPr>
          </a:p>
          <a:p>
            <a:pPr eaLnBrk="0" hangingPunct="0"/>
            <a:r>
              <a:rPr lang="ru-RU" sz="2200" b="1">
                <a:cs typeface="Times New Roman" pitchFamily="18" charset="0"/>
              </a:rPr>
              <a:t/>
            </a:r>
            <a:br>
              <a:rPr lang="ru-RU" sz="2200" b="1">
                <a:cs typeface="Times New Roman" pitchFamily="18" charset="0"/>
              </a:rPr>
            </a:br>
            <a:r>
              <a:rPr lang="ru-RU" sz="2200" b="1">
                <a:cs typeface="Times New Roman" pitchFamily="18" charset="0"/>
              </a:rPr>
              <a:t>Соблюдайте правила поведения на воде!</a:t>
            </a:r>
            <a:endParaRPr lang="ru-RU" sz="2200" b="1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30724" name="Рисунок 99" descr="Безопасность на воде для дошкольников. Малыш купается">
            <a:hlinkClick r:id="rId2" tooltip="&quot;&quot;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5456238"/>
            <a:ext cx="2182813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0"/>
            <a:ext cx="8291512" cy="11969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/>
              <a:t>Транспортировка на берег.</a:t>
            </a:r>
            <a:endParaRPr lang="ru-RU" sz="4400" dirty="0"/>
          </a:p>
        </p:txBody>
      </p:sp>
      <p:sp>
        <p:nvSpPr>
          <p:cNvPr id="31747" name="Объект 3"/>
          <p:cNvSpPr>
            <a:spLocks noGrp="1"/>
          </p:cNvSpPr>
          <p:nvPr>
            <p:ph sz="quarter" idx="4294967295"/>
          </p:nvPr>
        </p:nvSpPr>
        <p:spPr>
          <a:xfrm>
            <a:off x="365125" y="1600200"/>
            <a:ext cx="4041775" cy="29083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1800" smtClean="0"/>
              <a:t>Вытащите пострадавшего из воды. Для этого подплывите к нему сзади и плывите с ним к берегу, ухватив его за воротник одежды или за волосы. Голова утопавшего должна находиться над водой. Ни в коем случае не подплывайте к пострадавшему спереди и не пытайтесь вытащить его из воды</a:t>
            </a:r>
          </a:p>
        </p:txBody>
      </p:sp>
      <p:pic>
        <p:nvPicPr>
          <p:cNvPr id="3174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32363" y="1268413"/>
            <a:ext cx="3671887" cy="5235575"/>
          </a:xfrm>
        </p:spPr>
      </p:pic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1538" y="4437063"/>
            <a:ext cx="306070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:\БЕЗОПАСНОСТЬ\000325_262866_Infografi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0"/>
            <a:ext cx="8610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WordArt 1"/>
          <p:cNvSpPr>
            <a:spLocks noChangeArrowheads="1" noChangeShapeType="1" noTextEdit="1"/>
          </p:cNvSpPr>
          <p:nvPr/>
        </p:nvSpPr>
        <p:spPr bwMode="auto">
          <a:xfrm>
            <a:off x="228600" y="762000"/>
            <a:ext cx="8610600" cy="540067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Знать  об  этом</a:t>
            </a: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должен   каждый,</a:t>
            </a: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БЕЗОПАСНОСТЬ - </a:t>
            </a:r>
          </a:p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ЭТО   ВАЖНО!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I:\проект слайды\Рисунок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6106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658</TotalTime>
  <Words>391</Words>
  <Application>Microsoft Office PowerPoint</Application>
  <PresentationFormat>Экран (4:3)</PresentationFormat>
  <Paragraphs>78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</vt:lpstr>
      <vt:lpstr>Calibri</vt:lpstr>
      <vt:lpstr>Cambria</vt:lpstr>
      <vt:lpstr>Franklin Gothic Book</vt:lpstr>
      <vt:lpstr>Franklin Gothic Medium</vt:lpstr>
      <vt:lpstr>Georgia</vt:lpstr>
      <vt:lpstr>Impact</vt:lpstr>
      <vt:lpstr>Monotype Corsiva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Инструкция по оказанию первой медицинской помощи</vt:lpstr>
      <vt:lpstr>Презентация PowerPoint</vt:lpstr>
      <vt:lpstr>Транспортировка на берег.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</cp:lastModifiedBy>
  <cp:revision>63</cp:revision>
  <dcterms:created xsi:type="dcterms:W3CDTF">2013-09-24T05:57:37Z</dcterms:created>
  <dcterms:modified xsi:type="dcterms:W3CDTF">2026-05-29T17:40:05Z</dcterms:modified>
</cp:coreProperties>
</file>